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81813" cy="9661525"/>
  <p:defaultTextStyle>
    <a:defPPr lvl="0">
      <a:defRPr lang="en-US"/>
    </a:defPPr>
    <a:lvl1pPr marL="0" lv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m Prato" initials="BP" lastIdx="34" clrIdx="0">
    <p:extLst>
      <p:ext uri="{19B8F6BF-5375-455C-9EA6-DF929625EA0E}">
        <p15:presenceInfo xmlns:p15="http://schemas.microsoft.com/office/powerpoint/2012/main" userId="Bom Prat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B89B"/>
    <a:srgbClr val="BEFCF2"/>
    <a:srgbClr val="C6F4F0"/>
    <a:srgbClr val="BFFA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3554" autoAdjust="0"/>
  </p:normalViewPr>
  <p:slideViewPr>
    <p:cSldViewPr snapToGrid="0">
      <p:cViewPr>
        <p:scale>
          <a:sx n="148" d="100"/>
          <a:sy n="148" d="100"/>
        </p:scale>
        <p:origin x="180" y="-2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1748" cy="483689"/>
          </a:xfrm>
          <a:prstGeom prst="rect">
            <a:avLst/>
          </a:prstGeom>
        </p:spPr>
        <p:txBody>
          <a:bodyPr vert="horz" lIns="90426" tIns="45214" rIns="90426" bIns="45214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98479" y="0"/>
            <a:ext cx="2981748" cy="483689"/>
          </a:xfrm>
          <a:prstGeom prst="rect">
            <a:avLst/>
          </a:prstGeom>
        </p:spPr>
        <p:txBody>
          <a:bodyPr vert="horz" lIns="90426" tIns="45214" rIns="90426" bIns="45214" rtlCol="0"/>
          <a:lstStyle>
            <a:lvl1pPr algn="r">
              <a:defRPr sz="1200"/>
            </a:lvl1pPr>
          </a:lstStyle>
          <a:p>
            <a:fld id="{9E5CC704-BB07-49B4-B632-E1BAC31F74AA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311400" y="1208088"/>
            <a:ext cx="2259013" cy="3260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26" tIns="45214" rIns="90426" bIns="45214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342" y="4650145"/>
            <a:ext cx="5505134" cy="3803690"/>
          </a:xfrm>
          <a:prstGeom prst="rect">
            <a:avLst/>
          </a:prstGeom>
        </p:spPr>
        <p:txBody>
          <a:bodyPr vert="horz" lIns="90426" tIns="45214" rIns="90426" bIns="45214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177837"/>
            <a:ext cx="2981748" cy="483689"/>
          </a:xfrm>
          <a:prstGeom prst="rect">
            <a:avLst/>
          </a:prstGeom>
        </p:spPr>
        <p:txBody>
          <a:bodyPr vert="horz" lIns="90426" tIns="45214" rIns="90426" bIns="45214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98479" y="9177837"/>
            <a:ext cx="2981748" cy="483689"/>
          </a:xfrm>
          <a:prstGeom prst="rect">
            <a:avLst/>
          </a:prstGeom>
        </p:spPr>
        <p:txBody>
          <a:bodyPr vert="horz" lIns="90426" tIns="45214" rIns="90426" bIns="45214" rtlCol="0" anchor="b"/>
          <a:lstStyle>
            <a:lvl1pPr algn="r">
              <a:defRPr sz="1200"/>
            </a:lvl1pPr>
          </a:lstStyle>
          <a:p>
            <a:fld id="{8236DA12-9732-4814-BBA3-32333C9D70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5277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6DA12-9732-4814-BBA3-32333C9D7040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2535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1B69-FA12-4C79-A9DC-47FD0717C49B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DF43-77B3-4A2A-8374-8B43D33B11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278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1B69-FA12-4C79-A9DC-47FD0717C49B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DF43-77B3-4A2A-8374-8B43D33B11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895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1B69-FA12-4C79-A9DC-47FD0717C49B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DF43-77B3-4A2A-8374-8B43D33B11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303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1B69-FA12-4C79-A9DC-47FD0717C49B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DF43-77B3-4A2A-8374-8B43D33B11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9813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1B69-FA12-4C79-A9DC-47FD0717C49B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DF43-77B3-4A2A-8374-8B43D33B11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9415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1B69-FA12-4C79-A9DC-47FD0717C49B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DF43-77B3-4A2A-8374-8B43D33B11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6795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1B69-FA12-4C79-A9DC-47FD0717C49B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DF43-77B3-4A2A-8374-8B43D33B11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1524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1B69-FA12-4C79-A9DC-47FD0717C49B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DF43-77B3-4A2A-8374-8B43D33B11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876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1B69-FA12-4C79-A9DC-47FD0717C49B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DF43-77B3-4A2A-8374-8B43D33B11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288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1B69-FA12-4C79-A9DC-47FD0717C49B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DF43-77B3-4A2A-8374-8B43D33B11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357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1B69-FA12-4C79-A9DC-47FD0717C49B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ADF43-77B3-4A2A-8374-8B43D33B11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7539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41B69-FA12-4C79-A9DC-47FD0717C49B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ADF43-77B3-4A2A-8374-8B43D33B11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6439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0FA3DB78-CB3F-4BD8-80A7-E5C55E1FA5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4671317"/>
              </p:ext>
            </p:extLst>
          </p:nvPr>
        </p:nvGraphicFramePr>
        <p:xfrm>
          <a:off x="342656" y="1152526"/>
          <a:ext cx="6172685" cy="6518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1026">
                  <a:extLst>
                    <a:ext uri="{9D8B030D-6E8A-4147-A177-3AD203B41FA5}">
                      <a16:colId xmlns:a16="http://schemas.microsoft.com/office/drawing/2014/main" val="3988083587"/>
                    </a:ext>
                  </a:extLst>
                </a:gridCol>
                <a:gridCol w="766827">
                  <a:extLst>
                    <a:ext uri="{9D8B030D-6E8A-4147-A177-3AD203B41FA5}">
                      <a16:colId xmlns:a16="http://schemas.microsoft.com/office/drawing/2014/main" val="727787584"/>
                    </a:ext>
                  </a:extLst>
                </a:gridCol>
                <a:gridCol w="938731">
                  <a:extLst>
                    <a:ext uri="{9D8B030D-6E8A-4147-A177-3AD203B41FA5}">
                      <a16:colId xmlns:a16="http://schemas.microsoft.com/office/drawing/2014/main" val="937836838"/>
                    </a:ext>
                  </a:extLst>
                </a:gridCol>
                <a:gridCol w="1341716">
                  <a:extLst>
                    <a:ext uri="{9D8B030D-6E8A-4147-A177-3AD203B41FA5}">
                      <a16:colId xmlns:a16="http://schemas.microsoft.com/office/drawing/2014/main" val="1541892657"/>
                    </a:ext>
                  </a:extLst>
                </a:gridCol>
                <a:gridCol w="1267177">
                  <a:extLst>
                    <a:ext uri="{9D8B030D-6E8A-4147-A177-3AD203B41FA5}">
                      <a16:colId xmlns:a16="http://schemas.microsoft.com/office/drawing/2014/main" val="3976059462"/>
                    </a:ext>
                  </a:extLst>
                </a:gridCol>
                <a:gridCol w="857208">
                  <a:extLst>
                    <a:ext uri="{9D8B030D-6E8A-4147-A177-3AD203B41FA5}">
                      <a16:colId xmlns:a16="http://schemas.microsoft.com/office/drawing/2014/main" val="3150014339"/>
                    </a:ext>
                  </a:extLst>
                </a:gridCol>
              </a:tblGrid>
              <a:tr h="372355"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SEMANA</a:t>
                      </a: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BASE</a:t>
                      </a: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SALADA</a:t>
                      </a: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PRATO PRINCIPAL</a:t>
                      </a: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GUARNIÇÃO</a:t>
                      </a: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SOBREMESA</a:t>
                      </a: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3691794"/>
                  </a:ext>
                </a:extLst>
              </a:tr>
              <a:tr h="109618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Domingo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24/12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Arroz Filomena </a:t>
                      </a:r>
                      <a:r>
                        <a:rPr lang="pt-B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 alho </a:t>
                      </a:r>
                      <a:r>
                        <a:rPr lang="pt-BR" sz="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poró</a:t>
                      </a:r>
                      <a:r>
                        <a:rPr lang="pt-B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bacon</a:t>
                      </a:r>
                    </a:p>
                    <a:p>
                      <a:pPr algn="ctr"/>
                      <a:endParaRPr lang="pt-BR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BR" sz="1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Feijão</a:t>
                      </a: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Salada festiva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Pepino, cenoura e rabanete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Ou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Salada toda verde 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Alface, chicória rúcula e agrião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Frango Natalino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Peixe maravilha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Mandioca á baiana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Mandioca, leite de coco, molho branco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Fruta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Pêssego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Mini Panetone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lang="pt-BR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716458"/>
                  </a:ext>
                </a:extLst>
              </a:tr>
              <a:tr h="772425">
                <a:tc>
                  <a:txBody>
                    <a:bodyPr/>
                    <a:lstStyle/>
                    <a:p>
                      <a:pPr algn="ctr"/>
                      <a:endParaRPr lang="pt-BR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BR" sz="9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Segunda-feira 25/12</a:t>
                      </a: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Arroz colorido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 cenoura, ervilha e milho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Feijão</a:t>
                      </a: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Salada Noel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Alface,acelga</a:t>
                      </a:r>
                      <a:r>
                        <a:rPr lang="pt-BR" sz="9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, uva passa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Ou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Tabule 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Caçarola de peixe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Cupim assado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Macarrão com Brócolis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Fruta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Nectarina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Pão de mel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520282"/>
                  </a:ext>
                </a:extLst>
              </a:tr>
              <a:tr h="59507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047102"/>
                  </a:ext>
                </a:extLst>
              </a:tr>
              <a:tr h="77917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Domingo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31/01</a:t>
                      </a: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Arroz com ervilhas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Feijão</a:t>
                      </a: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Salada ametista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Repolho bicolor e maçã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pt-BR" sz="9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ou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Marroquina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Cenoura, uva passa e coentro 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Moqueca de peixe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Carne suína a </a:t>
                      </a:r>
                      <a:r>
                        <a:rPr lang="pt-BR" sz="10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califórnia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Macarrão ao </a:t>
                      </a:r>
                      <a:r>
                        <a:rPr lang="pt-BR" sz="1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Pesto</a:t>
                      </a: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de amendoim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Fruta  Ameixa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Bombom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768850"/>
                  </a:ext>
                </a:extLst>
              </a:tr>
              <a:tr h="73185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Segunda-feira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01/01</a:t>
                      </a: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Arroz de forno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Apresuntado</a:t>
                      </a:r>
                      <a:r>
                        <a:rPr lang="pt-B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calabresa e  </a:t>
                      </a:r>
                      <a:r>
                        <a:rPr lang="pt-BR" sz="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Mussarela</a:t>
                      </a:r>
                      <a:endParaRPr lang="pt-BR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Feijão</a:t>
                      </a:r>
                    </a:p>
                    <a:p>
                      <a:pPr algn="ctr"/>
                      <a:endParaRPr lang="pt-BR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Salada Camburi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Pepino, maçã, repolho roxo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Ou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Salada New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Rúcula, tomate, palmito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Peixe ao molho de limão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Frango assado</a:t>
                      </a:r>
                      <a:endParaRPr lang="pt-BR" sz="10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Refogado caipira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Batata doce, mandioca e abóbora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Fruta Pêssego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Cone recheado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5" marR="51435" marT="25718" marB="25718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7988565"/>
                  </a:ext>
                </a:extLst>
              </a:tr>
            </a:tbl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8CA92ABF-8038-4A9E-A9A3-1B1953A78805}"/>
              </a:ext>
            </a:extLst>
          </p:cNvPr>
          <p:cNvSpPr txBox="1"/>
          <p:nvPr/>
        </p:nvSpPr>
        <p:spPr>
          <a:xfrm>
            <a:off x="1793967" y="102299"/>
            <a:ext cx="3278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CARDÁPIO ESPECIAL DE NATAL E ANO NOVO</a:t>
            </a: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FBE775BA-554C-4FE3-ADBD-CA9CD94D14E4}"/>
              </a:ext>
            </a:extLst>
          </p:cNvPr>
          <p:cNvSpPr txBox="1"/>
          <p:nvPr/>
        </p:nvSpPr>
        <p:spPr>
          <a:xfrm>
            <a:off x="2889575" y="2774020"/>
            <a:ext cx="24721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rgbClr val="FF0000"/>
                </a:solidFill>
                <a:latin typeface="Times" panose="02020603050405020304" pitchFamily="18" charset="0"/>
              </a:rPr>
              <a:t>  </a:t>
            </a:r>
            <a:endParaRPr lang="pt-BR" sz="1400" b="1" dirty="0">
              <a:solidFill>
                <a:srgbClr val="FF0000"/>
              </a:solidFill>
              <a:latin typeface="Apple Chancery" panose="03020702040506060504" pitchFamily="66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B18FA33A-46E5-36E2-E07F-46A10714FF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1637" y="107614"/>
            <a:ext cx="728874" cy="718733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299B4CB3-B730-2F87-7FC5-3CBA1B622C2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149"/>
          <a:stretch/>
        </p:blipFill>
        <p:spPr>
          <a:xfrm>
            <a:off x="389774" y="238846"/>
            <a:ext cx="1286762" cy="50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2431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17314</TotalTime>
  <Words>193</Words>
  <Application>Microsoft Office PowerPoint</Application>
  <PresentationFormat>Papel A4 (210 x 297 mm)</PresentationFormat>
  <Paragraphs>122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Apple Chancery</vt:lpstr>
      <vt:lpstr>Arial</vt:lpstr>
      <vt:lpstr>Calibri</vt:lpstr>
      <vt:lpstr>Calibri Light</vt:lpstr>
      <vt:lpstr>Times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Bom Prato</dc:creator>
  <cp:lastModifiedBy>Bom Prato</cp:lastModifiedBy>
  <cp:revision>421</cp:revision>
  <cp:lastPrinted>2023-12-14T12:59:19Z</cp:lastPrinted>
  <dcterms:modified xsi:type="dcterms:W3CDTF">2023-12-14T13:20:33Z</dcterms:modified>
</cp:coreProperties>
</file>